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0" r:id="rId1"/>
  </p:sldMasterIdLst>
  <p:notesMasterIdLst>
    <p:notesMasterId r:id="rId10"/>
  </p:notesMasterIdLst>
  <p:sldIdLst>
    <p:sldId id="256" r:id="rId2"/>
    <p:sldId id="259" r:id="rId3"/>
    <p:sldId id="260" r:id="rId4"/>
    <p:sldId id="265" r:id="rId5"/>
    <p:sldId id="266" r:id="rId6"/>
    <p:sldId id="268" r:id="rId7"/>
    <p:sldId id="267"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6AD2F-F810-574F-AFD4-26BA608C392C}" v="315" dt="2024-12-08T19:03:31.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13"/>
    <p:restoredTop sz="73537"/>
  </p:normalViewPr>
  <p:slideViewPr>
    <p:cSldViewPr snapToGrid="0">
      <p:cViewPr>
        <p:scale>
          <a:sx n="93" d="100"/>
          <a:sy n="93"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54BC9-9D43-1A4A-A655-F0D992E9DC53}"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61D17-59B5-E94A-B309-3E2D51058FFE}" type="slidenum">
              <a:rPr lang="en-US" smtClean="0"/>
              <a:t>‹#›</a:t>
            </a:fld>
            <a:endParaRPr lang="en-US"/>
          </a:p>
        </p:txBody>
      </p:sp>
    </p:spTree>
    <p:extLst>
      <p:ext uri="{BB962C8B-B14F-4D97-AF65-F5344CB8AC3E}">
        <p14:creationId xmlns:p14="http://schemas.microsoft.com/office/powerpoint/2010/main" val="376441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our intros</a:t>
            </a:r>
          </a:p>
          <a:p>
            <a:endParaRPr lang="en-US" dirty="0"/>
          </a:p>
          <a:p>
            <a:pPr marL="171450" indent="-171450">
              <a:buFontTx/>
              <a:buChar char="-"/>
            </a:pPr>
            <a:r>
              <a:rPr lang="en-US" dirty="0"/>
              <a:t>Hi everyone, my name is Danny Satterthwaite. I am doing the </a:t>
            </a:r>
            <a:r>
              <a:rPr lang="en-US" dirty="0" err="1"/>
              <a:t>csds</a:t>
            </a:r>
            <a:r>
              <a:rPr lang="en-US" dirty="0"/>
              <a:t> AMP and got my bs in math from here. </a:t>
            </a:r>
          </a:p>
          <a:p>
            <a:pPr marL="171450" indent="-171450">
              <a:buFontTx/>
              <a:buChar char="-"/>
            </a:pPr>
            <a:endParaRPr lang="en-US" dirty="0"/>
          </a:p>
          <a:p>
            <a:pPr marL="171450" indent="-171450">
              <a:buFontTx/>
              <a:buChar char="-"/>
            </a:pPr>
            <a:r>
              <a:rPr lang="en-US" dirty="0"/>
              <a:t>Hi everyone, my name is Michael….</a:t>
            </a:r>
          </a:p>
          <a:p>
            <a:pPr marL="171450" indent="-171450">
              <a:buFontTx/>
              <a:buChar char="-"/>
            </a:pPr>
            <a:endParaRPr lang="en-US" dirty="0"/>
          </a:p>
          <a:p>
            <a:pPr marL="171450" indent="-171450">
              <a:buFontTx/>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1</a:t>
            </a:fld>
            <a:endParaRPr lang="en-US"/>
          </a:p>
        </p:txBody>
      </p:sp>
    </p:spTree>
    <p:extLst>
      <p:ext uri="{BB962C8B-B14F-4D97-AF65-F5344CB8AC3E}">
        <p14:creationId xmlns:p14="http://schemas.microsoft.com/office/powerpoint/2010/main" val="237508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Both of us are interested in - and watch a lot of - comedy and have anecdotally noted various trends in what comedians talk about and what words they use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u="sng" dirty="0"/>
              <a:t>We also want to note that the origin of our innovation rate ideas and analysis is really about improvisation. Being light on ones feet and able to read the audience and pivot if </a:t>
            </a:r>
            <a:r>
              <a:rPr lang="en-US" sz="1200" b="1" u="sng" dirty="0" err="1"/>
              <a:t>nesccary</a:t>
            </a:r>
            <a:r>
              <a:rPr lang="en-US" sz="1200" b="1" u="sng" dirty="0"/>
              <a:t> is a frequent yet crucial and difficult skill for stand up comedians and this, in a quite literal sense got us interested in innovation rates.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u="sng" dirty="0"/>
              <a:t>And, quite interestingly, in doing more research we found a </a:t>
            </a:r>
            <a:r>
              <a:rPr lang="en-US" sz="1200" b="1" u="sng" dirty="0" err="1"/>
              <a:t>suprising</a:t>
            </a:r>
            <a:r>
              <a:rPr lang="en-US" sz="1200" b="1" u="sng" dirty="0"/>
              <a:t> lack of analytical work on stand up comedy as opposed to more traditional literature so we think we actually have something valuable to contribute to the 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u="sng" dirty="0"/>
              <a:t>“A</a:t>
            </a:r>
            <a:r>
              <a:rPr lang="en-US" sz="1800" b="1" u="sng" dirty="0">
                <a:effectLst/>
                <a:latin typeface="CMR10"/>
              </a:rPr>
              <a:t>lthough </a:t>
            </a:r>
            <a:r>
              <a:rPr lang="en-US" sz="1800" b="1" u="sng" dirty="0" err="1">
                <a:effectLst/>
                <a:latin typeface="CMR10"/>
              </a:rPr>
              <a:t>Zipf’s</a:t>
            </a:r>
            <a:r>
              <a:rPr lang="en-US" sz="1800" b="1" u="sng" dirty="0">
                <a:effectLst/>
                <a:latin typeface="CMR10"/>
              </a:rPr>
              <a:t> Law has been shown to emerge in various fields, one area that has remained largely unexplored is the stand-up comedy stage. Like other art forms, stand-up comedy explores the depths of human experience, provoking laughter, tears, and even discomfort. However, unlike more traditional forms </a:t>
            </a:r>
            <a:r>
              <a:rPr lang="en-US" sz="1800" u="sng" dirty="0">
                <a:effectLst/>
                <a:latin typeface="CMR10"/>
              </a:rPr>
              <a:t>of art, stand-up comedy specials often blend highly crafted material with spontaneous improvisation, making it a particularly interesting medium through which to examine </a:t>
            </a:r>
            <a:r>
              <a:rPr lang="en-US" sz="1800" u="sng" dirty="0" err="1">
                <a:effectLst/>
                <a:latin typeface="CMR10"/>
              </a:rPr>
              <a:t>Zipf’s</a:t>
            </a:r>
            <a:r>
              <a:rPr lang="en-US" sz="1800" u="sng" dirty="0">
                <a:effectLst/>
                <a:latin typeface="CMR10"/>
              </a:rPr>
              <a:t> Law. </a:t>
            </a:r>
            <a:endParaRPr lang="en-US" u="sng"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CMR9"/>
              </a:rPr>
              <a:t>analyzing each set’s innovation rate, which quantifies the proportion of unique words relative to the total word count,. </a:t>
            </a:r>
            <a:endParaRPr lang="en-US"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2</a:t>
            </a:fld>
            <a:endParaRPr lang="en-US"/>
          </a:p>
        </p:txBody>
      </p:sp>
    </p:spTree>
    <p:extLst>
      <p:ext uri="{BB962C8B-B14F-4D97-AF65-F5344CB8AC3E}">
        <p14:creationId xmlns:p14="http://schemas.microsoft.com/office/powerpoint/2010/main" val="52267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171450" indent="-171450">
              <a:buFontTx/>
              <a:buChar char="-"/>
            </a:pPr>
            <a:r>
              <a:rPr lang="en-US" dirty="0"/>
              <a:t>To analyze the comedy specials, we compiled a dataset of over 50 specials. We focused on choosing as wide a range of comedy and being as inclusive as possible. </a:t>
            </a:r>
          </a:p>
          <a:p>
            <a:pPr marL="171450" indent="-171450">
              <a:buFontTx/>
              <a:buChar char="-"/>
            </a:pPr>
            <a:r>
              <a:rPr lang="en-US" dirty="0"/>
              <a:t>The main attributes/ variables of interest are </a:t>
            </a:r>
            <a:r>
              <a:rPr lang="en-US" sz="1800" dirty="0">
                <a:effectLst/>
                <a:latin typeface="CMR10"/>
              </a:rPr>
              <a:t>length of time on stage, and transcript and lengths of corpus range from 4,329 to  13,771 tokens</a:t>
            </a:r>
          </a:p>
          <a:p>
            <a:pPr marL="171450" indent="-171450">
              <a:buFontTx/>
              <a:buChar char="-"/>
            </a:pPr>
            <a:r>
              <a:rPr lang="en-US" sz="1800" dirty="0">
                <a:effectLst/>
                <a:latin typeface="CMR10"/>
              </a:rPr>
              <a:t>Given how much data we have, we explore examples focusing around the midpoint and tails of the data</a:t>
            </a:r>
            <a:endParaRPr lang="en-US" dirty="0"/>
          </a:p>
          <a:p>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3</a:t>
            </a:fld>
            <a:endParaRPr lang="en-US"/>
          </a:p>
        </p:txBody>
      </p:sp>
    </p:spTree>
    <p:extLst>
      <p:ext uri="{BB962C8B-B14F-4D97-AF65-F5344CB8AC3E}">
        <p14:creationId xmlns:p14="http://schemas.microsoft.com/office/powerpoint/2010/main" val="214838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u="sng" dirty="0"/>
              <a:t>As </a:t>
            </a:r>
            <a:r>
              <a:rPr lang="en-US" b="1" u="sng" dirty="0" err="1"/>
              <a:t>Zipf</a:t>
            </a:r>
            <a:r>
              <a:rPr lang="en-US" b="1" u="sng" dirty="0"/>
              <a:t> and Heaps are key to our analysis, we wanted to briefly touch on them before diving into the nitty gritty of our results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err="1">
                <a:effectLst/>
                <a:latin typeface="CMR10"/>
              </a:rPr>
              <a:t>Zipf</a:t>
            </a:r>
            <a:r>
              <a:rPr lang="en-US" sz="1800" b="1" dirty="0">
                <a:effectLst/>
                <a:latin typeface="CMR10"/>
              </a:rPr>
              <a:t>: In other words, the frequency of words that appear a given number of times is inversely proportional to their rank.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effectLst/>
                <a:latin typeface="CMR10"/>
              </a:rPr>
              <a:t>On the topic of rich get richer: That is to say, </a:t>
            </a:r>
            <a:r>
              <a:rPr lang="en-US" sz="2800" b="1" dirty="0">
                <a:effectLst/>
                <a:latin typeface="Helvetica Neue" panose="02000503000000020004" pitchFamily="2" charset="0"/>
              </a:rPr>
              <a:t>popular words and phrases get repeated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CMR10"/>
              </a:rPr>
              <a:t>In the context of comedy, this is particularly relevant as comedians often use language that resonates with audiences, leading to repeated usage. Which leads to the idea of innovation rate, </a:t>
            </a:r>
            <a:r>
              <a:rPr lang="en-US" sz="1800" b="1" dirty="0" err="1">
                <a:effectLst/>
                <a:latin typeface="CMR10"/>
              </a:rPr>
              <a:t>ie</a:t>
            </a:r>
            <a:r>
              <a:rPr lang="en-US" sz="1800" b="1" dirty="0">
                <a:effectLst/>
                <a:latin typeface="CMR10"/>
              </a:rPr>
              <a:t> the introduction of new words and phrases. This all ties to heaps as as Heaps’ Law effectively describes a decaying innovation rate within a single work.</a:t>
            </a:r>
            <a:endParaRPr lang="en-US" sz="1800" dirty="0">
              <a:effectLst/>
              <a:latin typeface="CMR1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MR1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4</a:t>
            </a:fld>
            <a:endParaRPr lang="en-US"/>
          </a:p>
        </p:txBody>
      </p:sp>
    </p:spTree>
    <p:extLst>
      <p:ext uri="{BB962C8B-B14F-4D97-AF65-F5344CB8AC3E}">
        <p14:creationId xmlns:p14="http://schemas.microsoft.com/office/powerpoint/2010/main" val="263971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800" dirty="0">
                <a:effectLst/>
                <a:latin typeface="CMR10"/>
              </a:rPr>
              <a:t>we wanted to compare sets of various corpus lengths to well known short stories of similar length.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through the lens of </a:t>
            </a:r>
            <a:r>
              <a:rPr lang="en-US" dirty="0" err="1"/>
              <a:t>zipf</a:t>
            </a:r>
            <a:r>
              <a:rPr lang="en-US" dirty="0"/>
              <a:t> of our 50 specials we found that </a:t>
            </a:r>
            <a:r>
              <a:rPr lang="en-US" sz="1800" dirty="0">
                <a:effectLst/>
                <a:latin typeface="CMR10"/>
              </a:rPr>
              <a:t>Sara Silverman’s Jesus is Magic has a similar corpus length to Edgar Allan Poe’s The Fall of the House of Usher.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MR10"/>
              </a:rPr>
              <a:t>We note that as with over 50 specials meaning there are over 1200 comparisons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MR10"/>
              </a:rPr>
              <a:t>So, we chose these as they represent the mid range of our data set’s corpus length. We found similar results in the lower and upper ranges as well. </a:t>
            </a:r>
            <a:endParaRPr lang="en-US" sz="28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 So, comparing them, WE SEE….. THAT they look very similar and that they obey it BEAF THIS UP</a:t>
            </a:r>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5</a:t>
            </a:fld>
            <a:endParaRPr lang="en-US"/>
          </a:p>
        </p:txBody>
      </p:sp>
    </p:spTree>
    <p:extLst>
      <p:ext uri="{BB962C8B-B14F-4D97-AF65-F5344CB8AC3E}">
        <p14:creationId xmlns:p14="http://schemas.microsoft.com/office/powerpoint/2010/main" val="132422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Next we wanted to examine innovation rate to get a sense of the richness of the vocabulary in the stand-up environment. To calculate innovation rate we capture the number of unique words across a corpus as well as the total number of words and take the ratio.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Again we compare the same texts that represent our mid-range in terms of length - THE FALL OF THE HOUSE OF USHER with an estimated innovation rate of 0</a:t>
            </a:r>
            <a:r>
              <a:rPr lang="en-US" sz="1800" dirty="0">
                <a:effectLst/>
                <a:latin typeface="CMMI10"/>
              </a:rPr>
              <a:t>.</a:t>
            </a:r>
            <a:r>
              <a:rPr lang="en-US" sz="1800" dirty="0">
                <a:effectLst/>
                <a:latin typeface="CMR10"/>
              </a:rPr>
              <a:t>2855 and Jesus is Magic with an estimated innovation rate of 0</a:t>
            </a:r>
            <a:r>
              <a:rPr lang="en-US" sz="1800" dirty="0">
                <a:effectLst/>
                <a:latin typeface="CMMI10"/>
              </a:rPr>
              <a:t>.</a:t>
            </a:r>
            <a:r>
              <a:rPr lang="en-US" sz="1800" dirty="0">
                <a:effectLst/>
                <a:latin typeface="CMR10"/>
              </a:rPr>
              <a:t>2046.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NOTE, OMMITED THE TABLES AS I THINK WE CAN GET QUICKLY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THIS ALL LEADS INTO EXPLORING BROAD TRENDS IN INNOVATION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To further investigate we examined how innovation rate  differed with respect to the length of time on stage and actual corpus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We found that innovation rate seemed to peak and begin to diminish with an increase in time on stage length of corpus. Thus while there is a subtle downward trend for both graphs/ approaches, overall there is no overly dominant clear and </a:t>
            </a:r>
            <a:r>
              <a:rPr lang="en-US" sz="1800" dirty="0" err="1">
                <a:effectLst/>
                <a:latin typeface="CMR10"/>
              </a:rPr>
              <a:t>obvius</a:t>
            </a:r>
            <a:r>
              <a:rPr lang="en-US" sz="1800" dirty="0">
                <a:effectLst/>
                <a:latin typeface="CMR10"/>
              </a:rPr>
              <a:t> </a:t>
            </a:r>
            <a:r>
              <a:rPr lang="en-US" sz="1800" dirty="0" err="1">
                <a:effectLst/>
                <a:latin typeface="CMR10"/>
              </a:rPr>
              <a:t>bhavior</a:t>
            </a:r>
            <a:r>
              <a:rPr lang="en-US" sz="1800" dirty="0">
                <a:effectLst/>
                <a:latin typeface="CMR10"/>
              </a:rPr>
              <a:t>. Really just ever so slightly downward sloping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MR10"/>
              </a:rPr>
              <a:t>From the graphs above it would seem that the more time a comedian spends on stage, the longer the corpus, resulting in a lower innovation rate. While this may be true, all comedians in our data set are introducing new vocabulary at a very fast rate where innovation ranges from 12</a:t>
            </a:r>
            <a:r>
              <a:rPr lang="en-US" sz="1800" b="1" dirty="0">
                <a:effectLst/>
                <a:latin typeface="CMMI10"/>
              </a:rPr>
              <a:t>.</a:t>
            </a:r>
            <a:r>
              <a:rPr lang="en-US" sz="1800" b="1" dirty="0">
                <a:effectLst/>
                <a:latin typeface="CMR10"/>
              </a:rPr>
              <a:t>60 </a:t>
            </a:r>
            <a:r>
              <a:rPr lang="en-US" sz="1800" b="1" dirty="0">
                <a:effectLst/>
                <a:latin typeface="CMSY10"/>
              </a:rPr>
              <a:t>− </a:t>
            </a:r>
            <a:r>
              <a:rPr lang="en-US" sz="1800" b="1" dirty="0">
                <a:effectLst/>
                <a:latin typeface="CMR10"/>
              </a:rPr>
              <a:t>25</a:t>
            </a:r>
            <a:r>
              <a:rPr lang="en-US" sz="1800" b="1" dirty="0">
                <a:effectLst/>
                <a:latin typeface="CMMI10"/>
              </a:rPr>
              <a:t>.</a:t>
            </a:r>
            <a:r>
              <a:rPr lang="en-US" sz="1800" b="1" dirty="0">
                <a:effectLst/>
                <a:latin typeface="CMR10"/>
              </a:rPr>
              <a:t>86.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6</a:t>
            </a:fld>
            <a:endParaRPr lang="en-US"/>
          </a:p>
        </p:txBody>
      </p:sp>
    </p:spTree>
    <p:extLst>
      <p:ext uri="{BB962C8B-B14F-4D97-AF65-F5344CB8AC3E}">
        <p14:creationId xmlns:p14="http://schemas.microsoft.com/office/powerpoint/2010/main" val="2402091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this all really lent itself to heaps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So, we examine the details of comedians with highest and lowest innovation rates in the context of Heaps.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We first look at KEVIN HART: LET ME EXPLAIN (2013 which had the lowest innovation rate at 12</a:t>
            </a:r>
            <a:r>
              <a:rPr lang="en-US" sz="1800" dirty="0">
                <a:effectLst/>
                <a:latin typeface="CMMI10"/>
              </a:rPr>
              <a:t>.</a:t>
            </a:r>
            <a:r>
              <a:rPr lang="en-US" sz="1800" dirty="0">
                <a:effectLst/>
                <a:latin typeface="CMR10"/>
              </a:rPr>
              <a:t>60 with a corpus length of 13330. The graphs shows us that Kevin Hart’s vocabulary is still being introduced with a Heaps’ exponent of </a:t>
            </a:r>
            <a:r>
              <a:rPr lang="en-US" sz="1800" dirty="0">
                <a:effectLst/>
                <a:latin typeface="CMMI10"/>
              </a:rPr>
              <a:t>.</a:t>
            </a:r>
            <a:r>
              <a:rPr lang="en-US" sz="1800" dirty="0">
                <a:effectLst/>
                <a:latin typeface="CMR10"/>
              </a:rPr>
              <a:t>61, which suggest a steady introduction of new terms.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other side, we </a:t>
            </a:r>
            <a:r>
              <a:rPr lang="en-US" sz="1800" dirty="0">
                <a:effectLst/>
                <a:latin typeface="CMR10"/>
              </a:rPr>
              <a:t>BILL HICKS: REVELATIONS (1993) which had the </a:t>
            </a:r>
            <a:r>
              <a:rPr lang="en-US" sz="1800" dirty="0" err="1">
                <a:effectLst/>
                <a:latin typeface="CMR10"/>
              </a:rPr>
              <a:t>heigst</a:t>
            </a:r>
            <a:r>
              <a:rPr lang="en-US" sz="1800" dirty="0">
                <a:effectLst/>
                <a:latin typeface="CMR10"/>
              </a:rPr>
              <a:t> innovation rate of 25</a:t>
            </a:r>
            <a:r>
              <a:rPr lang="en-US" sz="1800" dirty="0">
                <a:effectLst/>
                <a:latin typeface="CMMI10"/>
              </a:rPr>
              <a:t>.</a:t>
            </a:r>
            <a:r>
              <a:rPr lang="en-US" sz="1800" dirty="0">
                <a:effectLst/>
                <a:latin typeface="CMR10"/>
              </a:rPr>
              <a:t>86 with a corpus length of 8330 terms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really interesting thing here is </a:t>
            </a:r>
            <a:r>
              <a:rPr lang="en-US" sz="1800" b="1" dirty="0">
                <a:effectLst/>
                <a:latin typeface="CMR10"/>
              </a:rPr>
              <a:t>the exception to the pattern of a diminishing innovation rate in relation to corpus length.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err="1">
                <a:effectLst/>
                <a:latin typeface="CMR10"/>
              </a:rPr>
              <a:t>Intesetingly</a:t>
            </a:r>
            <a:r>
              <a:rPr lang="en-US" sz="1800" b="1" dirty="0">
                <a:effectLst/>
                <a:latin typeface="CMR10"/>
              </a:rPr>
              <a:t>, in the third figure we see Eddie Izzard in Dress to Kill  which introduced a total of 13771 words and had the longest corpus in our dataset. However, the innovation rate in this set was 21</a:t>
            </a:r>
            <a:r>
              <a:rPr lang="en-US" sz="1800" b="1" dirty="0">
                <a:effectLst/>
                <a:latin typeface="CMMI10"/>
              </a:rPr>
              <a:t>.</a:t>
            </a:r>
            <a:r>
              <a:rPr lang="en-US" sz="1800" b="1" dirty="0">
                <a:effectLst/>
                <a:latin typeface="CMR10"/>
              </a:rPr>
              <a:t>57. Izzard also introduced new terms at the same rate as Bill Hicks.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effectLst/>
                <a:latin typeface="CMR10"/>
              </a:rPr>
              <a:t>All of this would seem to suggest that comedians introduce new vocabulary at a faster rate that what is considered typical in natural language. This is likely due to the shorter length of the corpus. However, stand-up comedy differs from many other linguistic systems normally analyzed through the lens of </a:t>
            </a:r>
            <a:r>
              <a:rPr lang="en-US" sz="1800" b="1" u="sng" dirty="0" err="1">
                <a:effectLst/>
                <a:latin typeface="CMR10"/>
              </a:rPr>
              <a:t>Zipf</a:t>
            </a:r>
            <a:r>
              <a:rPr lang="en-US" sz="1800" b="1" u="sng" dirty="0">
                <a:effectLst/>
                <a:latin typeface="CMR10"/>
              </a:rPr>
              <a:t> in that there is often steady topic transition as well as improvisation. </a:t>
            </a:r>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0861D17-59B5-E94A-B309-3E2D51058FFE}" type="slidenum">
              <a:rPr lang="en-US" smtClean="0"/>
              <a:t>7</a:t>
            </a:fld>
            <a:endParaRPr lang="en-US"/>
          </a:p>
        </p:txBody>
      </p:sp>
    </p:spTree>
    <p:extLst>
      <p:ext uri="{BB962C8B-B14F-4D97-AF65-F5344CB8AC3E}">
        <p14:creationId xmlns:p14="http://schemas.microsoft.com/office/powerpoint/2010/main" val="235700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FC762-1A4B-312E-C617-24FD39284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926C7-FA9C-E9C4-BA59-5C9544C89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CFF8E-233A-6B43-9A64-5BE0CE129740}"/>
              </a:ext>
            </a:extLst>
          </p:cNvPr>
          <p:cNvSpPr>
            <a:spLocks noGrp="1"/>
          </p:cNvSpPr>
          <p:nvPr>
            <p:ph type="body" idx="1"/>
          </p:nvPr>
        </p:nvSpPr>
        <p:spPr/>
        <p:txBody>
          <a:bodyPr/>
          <a:lstStyle/>
          <a:p>
            <a:pPr marL="171450" indent="-171450">
              <a:buFontTx/>
              <a:buChar char="-"/>
            </a:pPr>
            <a:br>
              <a:rPr lang="en-US" dirty="0"/>
            </a:br>
            <a:endParaRPr lang="en-US" dirty="0"/>
          </a:p>
          <a:p>
            <a:pPr marL="171450" indent="-171450">
              <a:buFontTx/>
              <a:buChar char="-"/>
            </a:pPr>
            <a:endParaRPr lang="en-US" dirty="0"/>
          </a:p>
          <a:p>
            <a:pPr marL="171450" indent="-171450">
              <a:buFontTx/>
              <a:buChar char="-"/>
            </a:pPr>
            <a:r>
              <a:rPr lang="en-US" b="1" dirty="0"/>
              <a:t>We could also really focus on just heaps or just innovation rate and go deeper on one.</a:t>
            </a:r>
          </a:p>
          <a:p>
            <a:pPr marL="171450" indent="-171450">
              <a:buFontTx/>
              <a:buChar char="-"/>
            </a:pPr>
            <a:endParaRPr lang="en-US" dirty="0"/>
          </a:p>
          <a:p>
            <a:pPr marL="171450" indent="-171450">
              <a:buFontTx/>
              <a:buChar char="-"/>
            </a:pPr>
            <a:r>
              <a:rPr lang="en-US" dirty="0"/>
              <a:t>- Key here is really that a big piece of the works was collecting the data. Its not fun but we have made a good start and while of </a:t>
            </a:r>
            <a:r>
              <a:rPr lang="en-US" dirty="0" err="1"/>
              <a:t>cource</a:t>
            </a:r>
            <a:r>
              <a:rPr lang="en-US" dirty="0"/>
              <a:t> more is always better, we think it’s a really good jumping off point for others in the field.</a:t>
            </a:r>
          </a:p>
          <a:p>
            <a:pPr marL="171450" indent="-171450">
              <a:buFontTx/>
              <a:buChar char="-"/>
            </a:pPr>
            <a:r>
              <a:rPr lang="en-US" dirty="0"/>
              <a:t>We also recognize that this our first paper of this style so in order to really push to get it published we would have to….</a:t>
            </a:r>
          </a:p>
          <a:p>
            <a:pPr marL="171450" indent="-171450">
              <a:buFontTx/>
              <a:buChar char="-"/>
            </a:pPr>
            <a:r>
              <a:rPr lang="en-US" b="1" dirty="0"/>
              <a:t>Furthermore, (getting at the 3</a:t>
            </a:r>
            <a:r>
              <a:rPr lang="en-US" b="1" baseline="30000" dirty="0"/>
              <a:t>rd</a:t>
            </a:r>
            <a:r>
              <a:rPr lang="en-US" b="1" dirty="0"/>
              <a:t> and 4</a:t>
            </a:r>
            <a:r>
              <a:rPr lang="en-US" b="1" baseline="30000" dirty="0"/>
              <a:t>th</a:t>
            </a:r>
            <a:r>
              <a:rPr lang="en-US" b="1" dirty="0"/>
              <a:t> points), if we were to really make a push to make this good enough to publish we would want to beef up our </a:t>
            </a:r>
            <a:r>
              <a:rPr lang="en-US" b="1" dirty="0" err="1"/>
              <a:t>justications</a:t>
            </a:r>
            <a:r>
              <a:rPr lang="en-US" b="1" dirty="0"/>
              <a:t> for the comedies selected to make sure it was both statistically and </a:t>
            </a:r>
            <a:r>
              <a:rPr lang="en-US" b="1" dirty="0" err="1"/>
              <a:t>wholesticlly</a:t>
            </a:r>
            <a:r>
              <a:rPr lang="en-US" b="1" dirty="0"/>
              <a:t> as robust as possible. We could do this by including </a:t>
            </a:r>
            <a:r>
              <a:rPr lang="en-US" sz="1800" b="1" dirty="0">
                <a:effectLst/>
                <a:latin typeface="CMR10"/>
              </a:rPr>
              <a:t>IMDB ratings, Netflix ratings, or other relevant metrics. </a:t>
            </a:r>
            <a:r>
              <a:rPr lang="en-US" sz="1800" dirty="0">
                <a:effectLst/>
                <a:latin typeface="CMR10"/>
              </a:rPr>
              <a:t>Also, while we compared our specials to literature as  we already had tools in place to analyze texts from </a:t>
            </a:r>
            <a:r>
              <a:rPr lang="en-US" sz="1800" b="1" dirty="0">
                <a:effectLst/>
                <a:latin typeface="CMR10"/>
              </a:rPr>
              <a:t>Project Gutenberg, other formats like </a:t>
            </a:r>
            <a:r>
              <a:rPr lang="en-US" sz="1800" b="1" dirty="0" err="1">
                <a:effectLst/>
                <a:latin typeface="CMR10"/>
              </a:rPr>
              <a:t>speaches</a:t>
            </a:r>
            <a:r>
              <a:rPr lang="en-US" sz="1800" b="1" dirty="0">
                <a:effectLst/>
                <a:latin typeface="CMR10"/>
              </a:rPr>
              <a:t> or podcasts could be more </a:t>
            </a:r>
            <a:r>
              <a:rPr lang="en-US" sz="1800" b="1" dirty="0" err="1">
                <a:effectLst/>
                <a:latin typeface="CMR10"/>
              </a:rPr>
              <a:t>relavant</a:t>
            </a:r>
            <a:r>
              <a:rPr lang="en-US" sz="1800" b="1" dirty="0">
                <a:effectLst/>
                <a:latin typeface="CMR10"/>
              </a:rPr>
              <a:t> </a:t>
            </a:r>
            <a:r>
              <a:rPr lang="en-US" sz="1800" b="1" dirty="0" err="1">
                <a:effectLst/>
                <a:latin typeface="CMR10"/>
              </a:rPr>
              <a:t>comparsion</a:t>
            </a:r>
            <a:r>
              <a:rPr lang="en-US" sz="1800" b="1" dirty="0">
                <a:effectLst/>
                <a:latin typeface="CMR10"/>
              </a:rPr>
              <a:t>. </a:t>
            </a:r>
            <a:r>
              <a:rPr lang="en-US" sz="1800" dirty="0">
                <a:effectLst/>
                <a:latin typeface="CMR10"/>
              </a:rPr>
              <a:t>These formats have been subject to prior analysis and might yield insights into how stand-up comedy relates to other spoken-word media. </a:t>
            </a:r>
            <a:endParaRPr lang="en-US" sz="2800" dirty="0"/>
          </a:p>
          <a:p>
            <a:pPr marL="171450" indent="-171450">
              <a:buFontTx/>
              <a:buChar char="-"/>
            </a:pPr>
            <a:endParaRPr lang="en-US" sz="1800" dirty="0">
              <a:effectLst/>
              <a:latin typeface="CMR10"/>
            </a:endParaRPr>
          </a:p>
        </p:txBody>
      </p:sp>
      <p:sp>
        <p:nvSpPr>
          <p:cNvPr id="4" name="Slide Number Placeholder 3">
            <a:extLst>
              <a:ext uri="{FF2B5EF4-FFF2-40B4-BE49-F238E27FC236}">
                <a16:creationId xmlns:a16="http://schemas.microsoft.com/office/drawing/2014/main" id="{442A8823-1CF0-F6D6-D4D9-C2E638420CD0}"/>
              </a:ext>
            </a:extLst>
          </p:cNvPr>
          <p:cNvSpPr>
            <a:spLocks noGrp="1"/>
          </p:cNvSpPr>
          <p:nvPr>
            <p:ph type="sldNum" sz="quarter" idx="5"/>
          </p:nvPr>
        </p:nvSpPr>
        <p:spPr/>
        <p:txBody>
          <a:bodyPr/>
          <a:lstStyle/>
          <a:p>
            <a:fld id="{50861D17-59B5-E94A-B309-3E2D51058FFE}" type="slidenum">
              <a:rPr lang="en-US" smtClean="0"/>
              <a:t>8</a:t>
            </a:fld>
            <a:endParaRPr lang="en-US"/>
          </a:p>
        </p:txBody>
      </p:sp>
    </p:spTree>
    <p:extLst>
      <p:ext uri="{BB962C8B-B14F-4D97-AF65-F5344CB8AC3E}">
        <p14:creationId xmlns:p14="http://schemas.microsoft.com/office/powerpoint/2010/main" val="3231008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05686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0880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45261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09884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39775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79326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59704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2333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06470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7240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2616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4465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7980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2652532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2624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343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12/8/24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303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12/8/24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82915256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6BA-F558-00C0-5455-13207A3BEF1E}"/>
              </a:ext>
            </a:extLst>
          </p:cNvPr>
          <p:cNvSpPr>
            <a:spLocks noGrp="1"/>
          </p:cNvSpPr>
          <p:nvPr>
            <p:ph type="ctrTitle"/>
          </p:nvPr>
        </p:nvSpPr>
        <p:spPr>
          <a:xfrm>
            <a:off x="979725" y="3063426"/>
            <a:ext cx="10232550" cy="1350579"/>
          </a:xfrm>
        </p:spPr>
        <p:txBody>
          <a:bodyPr>
            <a:noAutofit/>
          </a:bodyPr>
          <a:lstStyle/>
          <a:p>
            <a:r>
              <a:rPr lang="en-US" sz="5400" dirty="0">
                <a:effectLst/>
                <a:latin typeface="CMBX12"/>
              </a:rPr>
              <a:t>From Punchlines to Patterns: A Quantitative </a:t>
            </a:r>
            <a:r>
              <a:rPr lang="en-US" sz="5400" dirty="0">
                <a:effectLst/>
                <a:latin typeface="Century Gothic" panose="020B0502020202020204" pitchFamily="34" charset="0"/>
              </a:rPr>
              <a:t>Analysis</a:t>
            </a:r>
            <a:r>
              <a:rPr lang="en-US" sz="5400" dirty="0">
                <a:effectLst/>
                <a:latin typeface="CMBX12"/>
              </a:rPr>
              <a:t> of Language Use in Stand-Up Comedy </a:t>
            </a:r>
            <a:endParaRPr lang="en-US" sz="5400" dirty="0"/>
          </a:p>
        </p:txBody>
      </p:sp>
      <p:sp>
        <p:nvSpPr>
          <p:cNvPr id="3" name="Subtitle 2">
            <a:extLst>
              <a:ext uri="{FF2B5EF4-FFF2-40B4-BE49-F238E27FC236}">
                <a16:creationId xmlns:a16="http://schemas.microsoft.com/office/drawing/2014/main" id="{CFD33C30-CE1E-6D30-A7EE-90F9036A273C}"/>
              </a:ext>
            </a:extLst>
          </p:cNvPr>
          <p:cNvSpPr>
            <a:spLocks noGrp="1"/>
          </p:cNvSpPr>
          <p:nvPr>
            <p:ph type="subTitle" idx="1"/>
          </p:nvPr>
        </p:nvSpPr>
        <p:spPr>
          <a:xfrm>
            <a:off x="1757889" y="4953000"/>
            <a:ext cx="8676222" cy="1905000"/>
          </a:xfrm>
        </p:spPr>
        <p:txBody>
          <a:bodyPr/>
          <a:lstStyle/>
          <a:p>
            <a:r>
              <a:rPr lang="en-US" dirty="0"/>
              <a:t>Michael Robinette And Danny Satterthwaite </a:t>
            </a:r>
          </a:p>
        </p:txBody>
      </p:sp>
    </p:spTree>
    <p:extLst>
      <p:ext uri="{BB962C8B-B14F-4D97-AF65-F5344CB8AC3E}">
        <p14:creationId xmlns:p14="http://schemas.microsoft.com/office/powerpoint/2010/main" val="1877513631"/>
      </p:ext>
    </p:extLst>
  </p:cSld>
  <p:clrMapOvr>
    <a:masterClrMapping/>
  </p:clrMapOvr>
  <mc:AlternateContent xmlns:mc="http://schemas.openxmlformats.org/markup-compatibility/2006" xmlns:p14="http://schemas.microsoft.com/office/powerpoint/2010/main">
    <mc:Choice Requires="p14">
      <p:transition spd="slow" p14:dur="2000" advTm="19961"/>
    </mc:Choice>
    <mc:Fallback xmlns="">
      <p:transition spd="slow" advTm="199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C69E5ED0-1D1F-29F6-41DC-8A145E85B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A9FAD-4B0A-957F-AF2F-D230DFC68AA0}"/>
              </a:ext>
            </a:extLst>
          </p:cNvPr>
          <p:cNvSpPr>
            <a:spLocks noGrp="1"/>
          </p:cNvSpPr>
          <p:nvPr>
            <p:ph type="title"/>
          </p:nvPr>
        </p:nvSpPr>
        <p:spPr>
          <a:xfrm>
            <a:off x="205041" y="0"/>
            <a:ext cx="6573685" cy="1905000"/>
          </a:xfrm>
        </p:spPr>
        <p:txBody>
          <a:bodyPr vert="horz" lIns="91440" tIns="45720" rIns="91440" bIns="45720" rtlCol="0" anchor="ctr">
            <a:normAutofit/>
          </a:bodyPr>
          <a:lstStyle/>
          <a:p>
            <a:r>
              <a:rPr lang="en-US" sz="4800" dirty="0"/>
              <a:t>Project Overview</a:t>
            </a:r>
          </a:p>
        </p:txBody>
      </p:sp>
      <p:sp>
        <p:nvSpPr>
          <p:cNvPr id="3" name="TextBox 2">
            <a:extLst>
              <a:ext uri="{FF2B5EF4-FFF2-40B4-BE49-F238E27FC236}">
                <a16:creationId xmlns:a16="http://schemas.microsoft.com/office/drawing/2014/main" id="{19573099-ED7A-650A-F24D-ECAB5ECCE8A8}"/>
              </a:ext>
            </a:extLst>
          </p:cNvPr>
          <p:cNvSpPr txBox="1"/>
          <p:nvPr/>
        </p:nvSpPr>
        <p:spPr>
          <a:xfrm>
            <a:off x="205041" y="1410852"/>
            <a:ext cx="7510209" cy="4704198"/>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Goal:  explore the linguistic and statistical properties within stand-up comedy transcripts</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Through the lens of </a:t>
            </a:r>
            <a:r>
              <a:rPr lang="en-US" sz="2200" cap="small" dirty="0" err="1">
                <a:effectLst>
                  <a:glow rad="38100">
                    <a:schemeClr val="bg1">
                      <a:lumMod val="50000"/>
                      <a:lumOff val="50000"/>
                      <a:alpha val="20000"/>
                    </a:schemeClr>
                  </a:glow>
                  <a:outerShdw blurRad="44450" dist="12700" dir="13860000" algn="tl" rotWithShape="0">
                    <a:srgbClr val="000000">
                      <a:alpha val="20000"/>
                    </a:srgbClr>
                  </a:outerShdw>
                </a:effectLst>
              </a:rPr>
              <a:t>zipf’s</a:t>
            </a: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 and heaps’ laws, we investigate vocabulary distribution and growth patterns in the unique context of stand-up comedy</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 examine the relationship between innovation rate, transcript length, and performance duration</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Being able to improvise is key to stand-up comedy – a relatively untouched area within research</a:t>
            </a:r>
          </a:p>
        </p:txBody>
      </p:sp>
      <p:pic>
        <p:nvPicPr>
          <p:cNvPr id="7" name="Picture 6" descr="A person holding a microphone&#10;&#10;Description automatically generated">
            <a:extLst>
              <a:ext uri="{FF2B5EF4-FFF2-40B4-BE49-F238E27FC236}">
                <a16:creationId xmlns:a16="http://schemas.microsoft.com/office/drawing/2014/main" id="{368D4DB9-2336-FA2B-E1A1-6E4C6B418FB2}"/>
              </a:ext>
            </a:extLst>
          </p:cNvPr>
          <p:cNvPicPr>
            <a:picLocks noChangeAspect="1"/>
          </p:cNvPicPr>
          <p:nvPr/>
        </p:nvPicPr>
        <p:blipFill>
          <a:blip r:embed="rId4"/>
          <a:stretch>
            <a:fillRect/>
          </a:stretch>
        </p:blipFill>
        <p:spPr>
          <a:xfrm>
            <a:off x="8186139" y="1410852"/>
            <a:ext cx="3648420" cy="4352044"/>
          </a:xfrm>
          <a:prstGeom prst="rect">
            <a:avLst/>
          </a:prstGeom>
          <a:effectLst>
            <a:softEdge rad="209574"/>
          </a:effectLst>
        </p:spPr>
      </p:pic>
    </p:spTree>
    <p:extLst>
      <p:ext uri="{BB962C8B-B14F-4D97-AF65-F5344CB8AC3E}">
        <p14:creationId xmlns:p14="http://schemas.microsoft.com/office/powerpoint/2010/main" val="2017718606"/>
      </p:ext>
    </p:extLst>
  </p:cSld>
  <p:clrMapOvr>
    <a:masterClrMapping/>
  </p:clrMapOvr>
  <mc:AlternateContent xmlns:mc="http://schemas.openxmlformats.org/markup-compatibility/2006" xmlns:p14="http://schemas.microsoft.com/office/powerpoint/2010/main">
    <mc:Choice Requires="p14">
      <p:transition spd="slow" p14:dur="2000" advTm="40623"/>
    </mc:Choice>
    <mc:Fallback xmlns="">
      <p:transition spd="slow" advTm="406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4C6E6-9324-4F86-C718-1907197A9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3098B-D639-DAC0-8C0D-D371E16247C5}"/>
              </a:ext>
            </a:extLst>
          </p:cNvPr>
          <p:cNvSpPr>
            <a:spLocks noGrp="1"/>
          </p:cNvSpPr>
          <p:nvPr>
            <p:ph type="title"/>
          </p:nvPr>
        </p:nvSpPr>
        <p:spPr>
          <a:xfrm>
            <a:off x="406221" y="168166"/>
            <a:ext cx="5553144" cy="990600"/>
          </a:xfrm>
        </p:spPr>
        <p:txBody>
          <a:bodyPr>
            <a:noAutofit/>
          </a:bodyPr>
          <a:lstStyle/>
          <a:p>
            <a:r>
              <a:rPr lang="en-US" sz="4800" dirty="0"/>
              <a:t>About The data</a:t>
            </a:r>
          </a:p>
        </p:txBody>
      </p:sp>
      <p:sp>
        <p:nvSpPr>
          <p:cNvPr id="6" name="TextBox 5">
            <a:extLst>
              <a:ext uri="{FF2B5EF4-FFF2-40B4-BE49-F238E27FC236}">
                <a16:creationId xmlns:a16="http://schemas.microsoft.com/office/drawing/2014/main" id="{A6C07AA1-A7BD-EFD1-DAB5-10AFB06D5256}"/>
              </a:ext>
            </a:extLst>
          </p:cNvPr>
          <p:cNvSpPr txBox="1"/>
          <p:nvPr/>
        </p:nvSpPr>
        <p:spPr>
          <a:xfrm>
            <a:off x="242169" y="1917346"/>
            <a:ext cx="10229888" cy="4600348"/>
          </a:xfrm>
          <a:prstGeom prst="rect">
            <a:avLst/>
          </a:prstGeom>
        </p:spPr>
        <p:txBody>
          <a:bodyPr vert="horz" lIns="91440" tIns="45720" rIns="91440" bIns="45720" rtlCol="0" anchor="ctr">
            <a:noAutofit/>
          </a:bodyPr>
          <a:lstStyle/>
          <a:p>
            <a:pPr marL="342900" indent="-342900">
              <a:lnSpc>
                <a:spcPct val="90000"/>
              </a:lnSpc>
              <a:spcBef>
                <a:spcPts val="40"/>
              </a:spcBef>
              <a:spcAft>
                <a:spcPts val="600"/>
              </a:spcAft>
              <a:buClr>
                <a:schemeClr val="accent1"/>
              </a:buClr>
              <a:buSzPct val="100000"/>
              <a:buFont typeface="Arial"/>
              <a:buChar char="•"/>
            </a:pPr>
            <a:r>
              <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rPr>
              <a:t>50 comedy specials</a:t>
            </a:r>
          </a:p>
          <a:p>
            <a:pPr marL="342900" indent="-342900">
              <a:lnSpc>
                <a:spcPct val="90000"/>
              </a:lnSpc>
              <a:spcBef>
                <a:spcPts val="40"/>
              </a:spcBef>
              <a:spcAft>
                <a:spcPts val="600"/>
              </a:spcAft>
              <a:buClr>
                <a:schemeClr val="accent1"/>
              </a:buClr>
              <a:buSzPct val="100000"/>
              <a:buFont typeface="Arial"/>
              <a:buChar char="•"/>
            </a:pPr>
            <a:endPar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ts val="40"/>
              </a:spcBef>
              <a:spcAft>
                <a:spcPts val="600"/>
              </a:spcAft>
              <a:buClr>
                <a:schemeClr val="accent1"/>
              </a:buClr>
              <a:buSzPct val="100000"/>
              <a:buFont typeface="Arial"/>
              <a:buChar char="•"/>
            </a:pPr>
            <a:r>
              <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rPr>
              <a:t>Wide ranging and inclusive</a:t>
            </a:r>
          </a:p>
          <a:p>
            <a:pPr marL="342900" indent="-342900">
              <a:lnSpc>
                <a:spcPct val="90000"/>
              </a:lnSpc>
              <a:spcBef>
                <a:spcPts val="40"/>
              </a:spcBef>
              <a:spcAft>
                <a:spcPts val="600"/>
              </a:spcAft>
              <a:buClr>
                <a:schemeClr val="accent1"/>
              </a:buClr>
              <a:buSzPct val="100000"/>
              <a:buFont typeface="Arial"/>
              <a:buChar char="•"/>
            </a:pPr>
            <a:endPar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ts val="40"/>
              </a:spcBef>
              <a:spcAft>
                <a:spcPts val="600"/>
              </a:spcAft>
              <a:buClr>
                <a:schemeClr val="accent1"/>
              </a:buClr>
              <a:buSzPct val="100000"/>
              <a:buFont typeface="Arial"/>
              <a:buChar char="•"/>
            </a:pPr>
            <a:r>
              <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rPr>
              <a:t>Three core features:  Title, length of time on stage, and transcript</a:t>
            </a:r>
          </a:p>
          <a:p>
            <a:pPr marL="342900" indent="-342900">
              <a:lnSpc>
                <a:spcPct val="90000"/>
              </a:lnSpc>
              <a:spcBef>
                <a:spcPts val="40"/>
              </a:spcBef>
              <a:spcAft>
                <a:spcPts val="600"/>
              </a:spcAft>
              <a:buClr>
                <a:schemeClr val="accent1"/>
              </a:buClr>
              <a:buSzPct val="100000"/>
              <a:buFont typeface="Arial"/>
              <a:buChar char="•"/>
            </a:pPr>
            <a:endPar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ts val="40"/>
              </a:spcBef>
              <a:spcAft>
                <a:spcPts val="600"/>
              </a:spcAft>
              <a:buClr>
                <a:schemeClr val="accent1"/>
              </a:buClr>
              <a:buSzPct val="100000"/>
              <a:buFont typeface="Arial"/>
              <a:buChar char="•"/>
            </a:pPr>
            <a:r>
              <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rPr>
              <a:t>Data obtained from scraps from the loft website </a:t>
            </a:r>
          </a:p>
          <a:p>
            <a:pPr marL="342900" indent="-342900">
              <a:lnSpc>
                <a:spcPct val="90000"/>
              </a:lnSpc>
              <a:spcBef>
                <a:spcPts val="40"/>
              </a:spcBef>
              <a:spcAft>
                <a:spcPts val="600"/>
              </a:spcAft>
              <a:buClr>
                <a:schemeClr val="accent1"/>
              </a:buClr>
              <a:buSzPct val="100000"/>
              <a:buFont typeface="Arial"/>
              <a:buChar char="•"/>
            </a:pPr>
            <a:endPar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ts val="40"/>
              </a:spcBef>
              <a:spcAft>
                <a:spcPts val="600"/>
              </a:spcAft>
              <a:buClr>
                <a:schemeClr val="accent1"/>
              </a:buClr>
              <a:buSzPct val="100000"/>
              <a:buFont typeface="Arial"/>
              <a:buChar char="•"/>
            </a:pPr>
            <a:endParaRPr lang="en-US" sz="26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ts val="40"/>
              </a:spcBef>
              <a:spcAft>
                <a:spcPts val="600"/>
              </a:spcAft>
              <a:buClr>
                <a:schemeClr val="accent1"/>
              </a:buClr>
              <a:buSzPct val="100000"/>
              <a:buFont typeface="Arial"/>
              <a:buChar char="•"/>
            </a:pPr>
            <a:endParaRPr lang="en-US" sz="2600" cap="small" dirty="0" err="1">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127498691"/>
      </p:ext>
    </p:extLst>
  </p:cSld>
  <p:clrMapOvr>
    <a:masterClrMapping/>
  </p:clrMapOvr>
  <mc:AlternateContent xmlns:mc="http://schemas.openxmlformats.org/markup-compatibility/2006" xmlns:p14="http://schemas.microsoft.com/office/powerpoint/2010/main">
    <mc:Choice Requires="p14">
      <p:transition spd="slow" p14:dur="2000" advTm="17818"/>
    </mc:Choice>
    <mc:Fallback xmlns="">
      <p:transition spd="slow" advTm="178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C349A117-E2CE-8FAF-C177-BC77052CF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A9A8F-ACC1-26B8-64A1-CE2BB98C0686}"/>
              </a:ext>
            </a:extLst>
          </p:cNvPr>
          <p:cNvSpPr>
            <a:spLocks noGrp="1"/>
          </p:cNvSpPr>
          <p:nvPr>
            <p:ph type="title"/>
          </p:nvPr>
        </p:nvSpPr>
        <p:spPr>
          <a:xfrm>
            <a:off x="395541" y="22225"/>
            <a:ext cx="6573685" cy="1905000"/>
          </a:xfrm>
        </p:spPr>
        <p:txBody>
          <a:bodyPr vert="horz" lIns="91440" tIns="45720" rIns="91440" bIns="45720" rtlCol="0" anchor="ctr">
            <a:normAutofit/>
          </a:bodyPr>
          <a:lstStyle/>
          <a:p>
            <a:r>
              <a:rPr lang="en-US" sz="4800" dirty="0"/>
              <a:t>Methodology</a:t>
            </a:r>
          </a:p>
        </p:txBody>
      </p:sp>
      <p:sp>
        <p:nvSpPr>
          <p:cNvPr id="6" name="TextBox 5">
            <a:extLst>
              <a:ext uri="{FF2B5EF4-FFF2-40B4-BE49-F238E27FC236}">
                <a16:creationId xmlns:a16="http://schemas.microsoft.com/office/drawing/2014/main" id="{7EEBFB15-2C85-F078-0791-67AAA22FA39C}"/>
              </a:ext>
            </a:extLst>
          </p:cNvPr>
          <p:cNvSpPr txBox="1"/>
          <p:nvPr/>
        </p:nvSpPr>
        <p:spPr>
          <a:xfrm>
            <a:off x="242169" y="2133600"/>
            <a:ext cx="7130181" cy="4079294"/>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accent1"/>
              </a:buClr>
              <a:buSzPct val="100000"/>
              <a:buFont typeface="Arial"/>
              <a:buChar char="•"/>
            </a:pPr>
            <a:r>
              <a:rPr lang="en-US" sz="2200" cap="small" dirty="0" err="1">
                <a:effectLst>
                  <a:glow rad="38100">
                    <a:schemeClr val="bg1">
                      <a:lumMod val="50000"/>
                      <a:lumOff val="50000"/>
                      <a:alpha val="20000"/>
                    </a:schemeClr>
                  </a:glow>
                  <a:outerShdw blurRad="44450" dist="12700" dir="13860000" algn="tl" rotWithShape="0">
                    <a:srgbClr val="000000">
                      <a:alpha val="20000"/>
                    </a:srgbClr>
                  </a:outerShdw>
                </a:effectLst>
              </a:rPr>
              <a:t>Zipf</a:t>
            </a: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 Common words appear more frequently while for rare words less so</a:t>
            </a:r>
          </a:p>
          <a:p>
            <a:pPr marL="342900" indent="-34290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Rich-get-richer mechanism: For the Zipfian behavior words that are used more frequently in the present are more likely to be used in the future. </a:t>
            </a:r>
          </a:p>
          <a:p>
            <a:pPr marL="342900" indent="-34290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Heaps: as a set grows longer, the rate of introducing new words decreases</a:t>
            </a:r>
          </a:p>
          <a:p>
            <a:pPr marL="342900" indent="-34290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Key parallel with the innovation rate, as Heaps’ Law effectively describes a decaying innovation rate within a single work.</a:t>
            </a:r>
          </a:p>
          <a:p>
            <a:pPr marL="342900" indent="-342900">
              <a:lnSpc>
                <a:spcPct val="90000"/>
              </a:lnSpc>
              <a:spcBef>
                <a:spcPct val="20000"/>
              </a:spcBef>
              <a:spcAft>
                <a:spcPts val="600"/>
              </a:spcAft>
              <a:buClr>
                <a:schemeClr val="accent1"/>
              </a:buClr>
              <a:buSzPct val="100000"/>
              <a:buFont typeface="Arial"/>
              <a:buChar char="•"/>
            </a:pPr>
            <a:endPar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ct val="20000"/>
              </a:spcBef>
              <a:spcAft>
                <a:spcPts val="600"/>
              </a:spcAft>
              <a:buClr>
                <a:schemeClr val="accent1"/>
              </a:buClr>
              <a:buSzPct val="100000"/>
              <a:buFont typeface="Arial"/>
              <a:buChar char="•"/>
            </a:pPr>
            <a:endPar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342900" indent="-342900">
              <a:lnSpc>
                <a:spcPct val="90000"/>
              </a:lnSpc>
              <a:spcBef>
                <a:spcPct val="20000"/>
              </a:spcBef>
              <a:spcAft>
                <a:spcPts val="600"/>
              </a:spcAft>
              <a:buClr>
                <a:schemeClr val="accent1"/>
              </a:buClr>
              <a:buSzPct val="100000"/>
              <a:buFont typeface="Arial"/>
              <a:buChar char="•"/>
            </a:pPr>
            <a:endPar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7" name="Picture 6">
            <a:extLst>
              <a:ext uri="{FF2B5EF4-FFF2-40B4-BE49-F238E27FC236}">
                <a16:creationId xmlns:a16="http://schemas.microsoft.com/office/drawing/2014/main" id="{C10F7CDB-5808-993E-C8D1-3F268C59EF6C}"/>
              </a:ext>
            </a:extLst>
          </p:cNvPr>
          <p:cNvPicPr>
            <a:picLocks noChangeAspect="1"/>
          </p:cNvPicPr>
          <p:nvPr/>
        </p:nvPicPr>
        <p:blipFill>
          <a:blip r:embed="rId4"/>
          <a:stretch>
            <a:fillRect/>
          </a:stretch>
        </p:blipFill>
        <p:spPr>
          <a:xfrm>
            <a:off x="7794678" y="645106"/>
            <a:ext cx="3529109"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87495258"/>
      </p:ext>
    </p:extLst>
  </p:cSld>
  <p:clrMapOvr>
    <a:masterClrMapping/>
  </p:clrMapOvr>
  <mc:AlternateContent xmlns:mc="http://schemas.openxmlformats.org/markup-compatibility/2006" xmlns:p14="http://schemas.microsoft.com/office/powerpoint/2010/main">
    <mc:Choice Requires="p14">
      <p:transition spd="slow" p14:dur="2000" advTm="17818"/>
    </mc:Choice>
    <mc:Fallback xmlns="">
      <p:transition spd="slow" advTm="178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AF203-D96F-D824-96D4-405EFCF14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F4945-C4BD-14E2-50DC-0290F93A4E3B}"/>
              </a:ext>
            </a:extLst>
          </p:cNvPr>
          <p:cNvSpPr>
            <a:spLocks noGrp="1"/>
          </p:cNvSpPr>
          <p:nvPr>
            <p:ph type="title"/>
          </p:nvPr>
        </p:nvSpPr>
        <p:spPr>
          <a:xfrm>
            <a:off x="406221" y="339616"/>
            <a:ext cx="5553144" cy="990600"/>
          </a:xfrm>
        </p:spPr>
        <p:txBody>
          <a:bodyPr>
            <a:noAutofit/>
          </a:bodyPr>
          <a:lstStyle/>
          <a:p>
            <a:r>
              <a:rPr lang="en-US" sz="4800" dirty="0" err="1"/>
              <a:t>Zipf</a:t>
            </a:r>
            <a:r>
              <a:rPr lang="en-US" sz="4800" dirty="0"/>
              <a:t> Results</a:t>
            </a:r>
          </a:p>
        </p:txBody>
      </p:sp>
      <p:pic>
        <p:nvPicPr>
          <p:cNvPr id="5" name="Picture 4">
            <a:extLst>
              <a:ext uri="{FF2B5EF4-FFF2-40B4-BE49-F238E27FC236}">
                <a16:creationId xmlns:a16="http://schemas.microsoft.com/office/drawing/2014/main" id="{68FB9247-0A7C-583B-CEED-F26D95D1F04E}"/>
              </a:ext>
            </a:extLst>
          </p:cNvPr>
          <p:cNvPicPr>
            <a:picLocks noChangeAspect="1"/>
          </p:cNvPicPr>
          <p:nvPr/>
        </p:nvPicPr>
        <p:blipFill>
          <a:blip r:embed="rId3"/>
          <a:stretch>
            <a:fillRect/>
          </a:stretch>
        </p:blipFill>
        <p:spPr>
          <a:xfrm>
            <a:off x="406221" y="1915129"/>
            <a:ext cx="5324543" cy="4326191"/>
          </a:xfrm>
          <a:prstGeom prst="rect">
            <a:avLst/>
          </a:prstGeom>
        </p:spPr>
      </p:pic>
      <p:pic>
        <p:nvPicPr>
          <p:cNvPr id="7" name="Picture 6" descr="A graph of a line&#10;&#10;Description automatically generated">
            <a:extLst>
              <a:ext uri="{FF2B5EF4-FFF2-40B4-BE49-F238E27FC236}">
                <a16:creationId xmlns:a16="http://schemas.microsoft.com/office/drawing/2014/main" id="{5202F564-6B11-F407-5BFF-CD805E65B81B}"/>
              </a:ext>
            </a:extLst>
          </p:cNvPr>
          <p:cNvPicPr>
            <a:picLocks noChangeAspect="1"/>
          </p:cNvPicPr>
          <p:nvPr/>
        </p:nvPicPr>
        <p:blipFill>
          <a:blip r:embed="rId4"/>
          <a:stretch>
            <a:fillRect/>
          </a:stretch>
        </p:blipFill>
        <p:spPr>
          <a:xfrm>
            <a:off x="6461238" y="1915128"/>
            <a:ext cx="5324543" cy="4326191"/>
          </a:xfrm>
          <a:prstGeom prst="rect">
            <a:avLst/>
          </a:prstGeom>
        </p:spPr>
      </p:pic>
    </p:spTree>
    <p:extLst>
      <p:ext uri="{BB962C8B-B14F-4D97-AF65-F5344CB8AC3E}">
        <p14:creationId xmlns:p14="http://schemas.microsoft.com/office/powerpoint/2010/main" val="1616637332"/>
      </p:ext>
    </p:extLst>
  </p:cSld>
  <p:clrMapOvr>
    <a:masterClrMapping/>
  </p:clrMapOvr>
  <mc:AlternateContent xmlns:mc="http://schemas.openxmlformats.org/markup-compatibility/2006" xmlns:p14="http://schemas.microsoft.com/office/powerpoint/2010/main">
    <mc:Choice Requires="p14">
      <p:transition spd="slow" p14:dur="2000" advTm="17818"/>
    </mc:Choice>
    <mc:Fallback xmlns="">
      <p:transition spd="slow" advTm="178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A990-3CB1-4F71-DB2B-DC7A4F900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2A0DF6-846A-5517-337C-FAA6C750F47B}"/>
              </a:ext>
            </a:extLst>
          </p:cNvPr>
          <p:cNvSpPr>
            <a:spLocks noGrp="1"/>
          </p:cNvSpPr>
          <p:nvPr>
            <p:ph type="title"/>
          </p:nvPr>
        </p:nvSpPr>
        <p:spPr>
          <a:xfrm>
            <a:off x="260081" y="409963"/>
            <a:ext cx="8841296" cy="990600"/>
          </a:xfrm>
        </p:spPr>
        <p:txBody>
          <a:bodyPr>
            <a:noAutofit/>
          </a:bodyPr>
          <a:lstStyle/>
          <a:p>
            <a:r>
              <a:rPr lang="en-US" sz="4800" dirty="0"/>
              <a:t>INNOVATION RATE results</a:t>
            </a:r>
          </a:p>
        </p:txBody>
      </p:sp>
      <p:pic>
        <p:nvPicPr>
          <p:cNvPr id="6" name="Picture 5" descr="A graph of a graph of a number of different sizes&#10;&#10;Description automatically generated with medium confidence">
            <a:extLst>
              <a:ext uri="{FF2B5EF4-FFF2-40B4-BE49-F238E27FC236}">
                <a16:creationId xmlns:a16="http://schemas.microsoft.com/office/drawing/2014/main" id="{8ABA03F3-31B8-87B9-068B-D28491F08F3C}"/>
              </a:ext>
            </a:extLst>
          </p:cNvPr>
          <p:cNvPicPr>
            <a:picLocks noChangeAspect="1"/>
          </p:cNvPicPr>
          <p:nvPr/>
        </p:nvPicPr>
        <p:blipFill>
          <a:blip r:embed="rId3"/>
          <a:stretch>
            <a:fillRect/>
          </a:stretch>
        </p:blipFill>
        <p:spPr>
          <a:xfrm>
            <a:off x="0" y="2152650"/>
            <a:ext cx="5583714" cy="3304787"/>
          </a:xfrm>
          <a:prstGeom prst="rect">
            <a:avLst/>
          </a:prstGeom>
        </p:spPr>
      </p:pic>
      <p:pic>
        <p:nvPicPr>
          <p:cNvPr id="8" name="Picture 7" descr="A graph of a graph of a number of dots&#10;&#10;Description automatically generated with medium confidence">
            <a:extLst>
              <a:ext uri="{FF2B5EF4-FFF2-40B4-BE49-F238E27FC236}">
                <a16:creationId xmlns:a16="http://schemas.microsoft.com/office/drawing/2014/main" id="{0DE3EE41-6E2C-1BE8-DC5F-83768DA7B1F7}"/>
              </a:ext>
            </a:extLst>
          </p:cNvPr>
          <p:cNvPicPr>
            <a:picLocks noChangeAspect="1"/>
          </p:cNvPicPr>
          <p:nvPr/>
        </p:nvPicPr>
        <p:blipFill>
          <a:blip r:embed="rId4"/>
          <a:stretch>
            <a:fillRect/>
          </a:stretch>
        </p:blipFill>
        <p:spPr>
          <a:xfrm>
            <a:off x="6326664" y="2152650"/>
            <a:ext cx="5549426" cy="3304787"/>
          </a:xfrm>
          <a:prstGeom prst="rect">
            <a:avLst/>
          </a:prstGeom>
        </p:spPr>
      </p:pic>
    </p:spTree>
    <p:extLst>
      <p:ext uri="{BB962C8B-B14F-4D97-AF65-F5344CB8AC3E}">
        <p14:creationId xmlns:p14="http://schemas.microsoft.com/office/powerpoint/2010/main" val="1556884299"/>
      </p:ext>
    </p:extLst>
  </p:cSld>
  <p:clrMapOvr>
    <a:masterClrMapping/>
  </p:clrMapOvr>
  <mc:AlternateContent xmlns:mc="http://schemas.openxmlformats.org/markup-compatibility/2006" xmlns:p14="http://schemas.microsoft.com/office/powerpoint/2010/main">
    <mc:Choice Requires="p14">
      <p:transition spd="slow" p14:dur="2000" advTm="17818"/>
    </mc:Choice>
    <mc:Fallback xmlns="">
      <p:transition spd="slow" advTm="1781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1CAC4D5A-FECF-1110-1C28-35B282A6B1D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B5F0F39-CE44-4E7E-9C48-029B73288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963CB-69F0-4656-327D-6A7B5EE54975}"/>
              </a:ext>
            </a:extLst>
          </p:cNvPr>
          <p:cNvSpPr>
            <a:spLocks noGrp="1"/>
          </p:cNvSpPr>
          <p:nvPr>
            <p:ph type="title"/>
          </p:nvPr>
        </p:nvSpPr>
        <p:spPr>
          <a:xfrm>
            <a:off x="57673" y="602390"/>
            <a:ext cx="5074542" cy="857528"/>
          </a:xfrm>
        </p:spPr>
        <p:txBody>
          <a:bodyPr vert="horz" lIns="91440" tIns="45720" rIns="91440" bIns="45720" rtlCol="0" anchor="b">
            <a:normAutofit/>
          </a:bodyPr>
          <a:lstStyle/>
          <a:p>
            <a:pPr algn="ctr"/>
            <a:r>
              <a:rPr lang="en-US" sz="4800" dirty="0" err="1">
                <a:effectLst>
                  <a:glow rad="38100">
                    <a:schemeClr val="bg1">
                      <a:lumMod val="65000"/>
                      <a:lumOff val="35000"/>
                      <a:alpha val="50000"/>
                    </a:schemeClr>
                  </a:glow>
                  <a:outerShdw blurRad="28575" dist="31750" dir="13200000" algn="tl" rotWithShape="0">
                    <a:srgbClr val="000000">
                      <a:alpha val="25000"/>
                    </a:srgbClr>
                  </a:outerShdw>
                </a:effectLst>
              </a:rPr>
              <a:t>HeapS</a:t>
            </a: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results</a:t>
            </a:r>
          </a:p>
        </p:txBody>
      </p:sp>
      <p:pic>
        <p:nvPicPr>
          <p:cNvPr id="11" name="Picture 10" descr="A graph with a line&#10;&#10;Description automatically generated">
            <a:extLst>
              <a:ext uri="{FF2B5EF4-FFF2-40B4-BE49-F238E27FC236}">
                <a16:creationId xmlns:a16="http://schemas.microsoft.com/office/drawing/2014/main" id="{7E8BE485-5E37-B5B1-27E8-1B3CEC94C89D}"/>
              </a:ext>
            </a:extLst>
          </p:cNvPr>
          <p:cNvPicPr>
            <a:picLocks noChangeAspect="1"/>
          </p:cNvPicPr>
          <p:nvPr/>
        </p:nvPicPr>
        <p:blipFill>
          <a:blip r:embed="rId4"/>
          <a:stretch>
            <a:fillRect/>
          </a:stretch>
        </p:blipFill>
        <p:spPr>
          <a:xfrm>
            <a:off x="57673" y="2062308"/>
            <a:ext cx="3874106" cy="3719034"/>
          </a:xfrm>
          <a:prstGeom prst="rect">
            <a:avLst/>
          </a:prstGeom>
        </p:spPr>
      </p:pic>
      <p:pic>
        <p:nvPicPr>
          <p:cNvPr id="13" name="Picture 12" descr="A graph with a line and a dotted line&#10;&#10;Description automatically generated">
            <a:extLst>
              <a:ext uri="{FF2B5EF4-FFF2-40B4-BE49-F238E27FC236}">
                <a16:creationId xmlns:a16="http://schemas.microsoft.com/office/drawing/2014/main" id="{AB2526F7-7CC7-31BF-9255-5B2FB8280D45}"/>
              </a:ext>
            </a:extLst>
          </p:cNvPr>
          <p:cNvPicPr>
            <a:picLocks noChangeAspect="1"/>
          </p:cNvPicPr>
          <p:nvPr/>
        </p:nvPicPr>
        <p:blipFill>
          <a:blip r:embed="rId5"/>
          <a:stretch>
            <a:fillRect/>
          </a:stretch>
        </p:blipFill>
        <p:spPr>
          <a:xfrm>
            <a:off x="3986109" y="2062308"/>
            <a:ext cx="4098111" cy="3719034"/>
          </a:xfrm>
          <a:prstGeom prst="rect">
            <a:avLst/>
          </a:prstGeom>
        </p:spPr>
      </p:pic>
      <p:pic>
        <p:nvPicPr>
          <p:cNvPr id="6" name="Picture 5" descr="A graph with a line&#10;&#10;Description automatically generated">
            <a:extLst>
              <a:ext uri="{FF2B5EF4-FFF2-40B4-BE49-F238E27FC236}">
                <a16:creationId xmlns:a16="http://schemas.microsoft.com/office/drawing/2014/main" id="{D4FA7CE6-F4E9-1FBB-822B-28EA4F141DD2}"/>
              </a:ext>
            </a:extLst>
          </p:cNvPr>
          <p:cNvPicPr>
            <a:picLocks noChangeAspect="1"/>
          </p:cNvPicPr>
          <p:nvPr/>
        </p:nvPicPr>
        <p:blipFill>
          <a:blip r:embed="rId6"/>
          <a:stretch>
            <a:fillRect/>
          </a:stretch>
        </p:blipFill>
        <p:spPr>
          <a:xfrm>
            <a:off x="8145055" y="2062308"/>
            <a:ext cx="3986110" cy="3719034"/>
          </a:xfrm>
          <a:prstGeom prst="rect">
            <a:avLst/>
          </a:prstGeom>
        </p:spPr>
      </p:pic>
    </p:spTree>
    <p:extLst>
      <p:ext uri="{BB962C8B-B14F-4D97-AF65-F5344CB8AC3E}">
        <p14:creationId xmlns:p14="http://schemas.microsoft.com/office/powerpoint/2010/main" val="3163414438"/>
      </p:ext>
    </p:extLst>
  </p:cSld>
  <p:clrMapOvr>
    <a:masterClrMapping/>
  </p:clrMapOvr>
  <mc:AlternateContent xmlns:mc="http://schemas.openxmlformats.org/markup-compatibility/2006" xmlns:p14="http://schemas.microsoft.com/office/powerpoint/2010/main">
    <mc:Choice Requires="p14">
      <p:transition spd="slow" p14:dur="2000" advTm="17818"/>
    </mc:Choice>
    <mc:Fallback xmlns="">
      <p:transition spd="slow" advTm="178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DD366679-C005-1671-8181-039D7F253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F9EBA-F9CF-03B7-5C9B-3F15EDDED6CE}"/>
              </a:ext>
            </a:extLst>
          </p:cNvPr>
          <p:cNvSpPr>
            <a:spLocks noGrp="1"/>
          </p:cNvSpPr>
          <p:nvPr>
            <p:ph type="title"/>
          </p:nvPr>
        </p:nvSpPr>
        <p:spPr>
          <a:xfrm>
            <a:off x="147892" y="-231802"/>
            <a:ext cx="10412791" cy="1905000"/>
          </a:xfrm>
        </p:spPr>
        <p:txBody>
          <a:bodyPr vert="horz" lIns="91440" tIns="45720" rIns="91440" bIns="45720" rtlCol="0" anchor="ctr">
            <a:normAutofit/>
          </a:bodyPr>
          <a:lstStyle/>
          <a:p>
            <a:r>
              <a:rPr lang="en-US" sz="4800" dirty="0"/>
              <a:t>Conclusion and Next Steps</a:t>
            </a:r>
          </a:p>
        </p:txBody>
      </p:sp>
      <p:sp>
        <p:nvSpPr>
          <p:cNvPr id="5" name="TextBox 4">
            <a:extLst>
              <a:ext uri="{FF2B5EF4-FFF2-40B4-BE49-F238E27FC236}">
                <a16:creationId xmlns:a16="http://schemas.microsoft.com/office/drawing/2014/main" id="{D949484C-69E8-7A23-5A1D-43FC8A413FDF}"/>
              </a:ext>
            </a:extLst>
          </p:cNvPr>
          <p:cNvSpPr txBox="1"/>
          <p:nvPr/>
        </p:nvSpPr>
        <p:spPr>
          <a:xfrm>
            <a:off x="147892" y="2540025"/>
            <a:ext cx="5700458" cy="3216276"/>
          </a:xfrm>
          <a:prstGeom prst="rect">
            <a:avLst/>
          </a:prstGeom>
        </p:spPr>
        <p:txBody>
          <a:bodyPr vert="horz" lIns="91440" tIns="45720" rIns="91440" bIns="45720" rtlCol="0" anchor="ctr">
            <a:noAutofit/>
          </a:bodyPr>
          <a:lstStyle/>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Scaling of language in stand-up comedy mirrors patterns seen in other forms of narrative, such as those found in short stories</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We built this dataset and while not complete (more is better), it is certainly a solid starting point for further analysis both by ourselves and others</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Provide evidence and rational for specials selected</a:t>
            </a:r>
          </a:p>
          <a:p>
            <a:pPr marL="285750" indent="-285750">
              <a:lnSpc>
                <a:spcPct val="90000"/>
              </a:lnSpc>
              <a:spcBef>
                <a:spcPct val="20000"/>
              </a:spcBef>
              <a:spcAft>
                <a:spcPts val="600"/>
              </a:spcAft>
              <a:buClr>
                <a:schemeClr val="accent1"/>
              </a:buClr>
              <a:buSzPct val="100000"/>
              <a:buFont typeface="Arial"/>
              <a:buChar char="•"/>
            </a:pPr>
            <a:r>
              <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rPr>
              <a:t>Compare to other mediums</a:t>
            </a:r>
          </a:p>
          <a:p>
            <a:pPr marL="285750" indent="-285750">
              <a:lnSpc>
                <a:spcPct val="90000"/>
              </a:lnSpc>
              <a:spcBef>
                <a:spcPct val="20000"/>
              </a:spcBef>
              <a:spcAft>
                <a:spcPts val="600"/>
              </a:spcAft>
              <a:buClr>
                <a:schemeClr val="accent1"/>
              </a:buClr>
              <a:buSzPct val="100000"/>
              <a:buFont typeface="Arial"/>
              <a:buChar char="•"/>
            </a:pPr>
            <a:endPar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endParaRPr>
          </a:p>
          <a:p>
            <a:pPr marL="285750" indent="-285750">
              <a:lnSpc>
                <a:spcPct val="90000"/>
              </a:lnSpc>
              <a:spcBef>
                <a:spcPct val="20000"/>
              </a:spcBef>
              <a:spcAft>
                <a:spcPts val="600"/>
              </a:spcAft>
              <a:buClr>
                <a:schemeClr val="accent1"/>
              </a:buClr>
              <a:buSzPct val="100000"/>
              <a:buFont typeface="Arial"/>
              <a:buChar char="•"/>
            </a:pPr>
            <a:endParaRPr lang="en-US" sz="2200" cap="small" dirty="0">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3" name="Picture 2">
            <a:extLst>
              <a:ext uri="{FF2B5EF4-FFF2-40B4-BE49-F238E27FC236}">
                <a16:creationId xmlns:a16="http://schemas.microsoft.com/office/drawing/2014/main" id="{8A94C7CD-8BB2-E81E-B59B-46ED70A43225}"/>
              </a:ext>
            </a:extLst>
          </p:cNvPr>
          <p:cNvPicPr>
            <a:picLocks noChangeAspect="1"/>
          </p:cNvPicPr>
          <p:nvPr/>
        </p:nvPicPr>
        <p:blipFill>
          <a:blip r:embed="rId4"/>
          <a:srcRect r="2" b="24130"/>
          <a:stretch/>
        </p:blipFill>
        <p:spPr>
          <a:xfrm>
            <a:off x="6489868" y="1673198"/>
            <a:ext cx="5381609" cy="408310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7177666"/>
      </p:ext>
    </p:extLst>
  </p:cSld>
  <p:clrMapOvr>
    <a:masterClrMapping/>
  </p:clrMapOvr>
  <mc:AlternateContent xmlns:mc="http://schemas.openxmlformats.org/markup-compatibility/2006" xmlns:p14="http://schemas.microsoft.com/office/powerpoint/2010/main">
    <mc:Choice Requires="p14">
      <p:transition spd="slow" p14:dur="2000" advTm="49329"/>
    </mc:Choice>
    <mc:Fallback xmlns="">
      <p:transition spd="slow" advTm="49329"/>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218</TotalTime>
  <Words>1611</Words>
  <Application>Microsoft Macintosh PowerPoint</Application>
  <PresentationFormat>Widescreen</PresentationFormat>
  <Paragraphs>124</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Aptos</vt:lpstr>
      <vt:lpstr>Arial</vt:lpstr>
      <vt:lpstr>Century Gothic</vt:lpstr>
      <vt:lpstr>CMBX12</vt:lpstr>
      <vt:lpstr>CMMI10</vt:lpstr>
      <vt:lpstr>CMR10</vt:lpstr>
      <vt:lpstr>CMR9</vt:lpstr>
      <vt:lpstr>CMSY10</vt:lpstr>
      <vt:lpstr>Helvetica Neue</vt:lpstr>
      <vt:lpstr>Mesh</vt:lpstr>
      <vt:lpstr>From Punchlines to Patterns: A Quantitative Analysis of Language Use in Stand-Up Comedy </vt:lpstr>
      <vt:lpstr>Project Overview</vt:lpstr>
      <vt:lpstr>About The data</vt:lpstr>
      <vt:lpstr>Methodology</vt:lpstr>
      <vt:lpstr>Zipf Results</vt:lpstr>
      <vt:lpstr>INNOVATION RATE results</vt:lpstr>
      <vt:lpstr>HeapS results</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Danny Satterthwaite</dc:creator>
  <cp:lastModifiedBy>Danny Satterthwaite</cp:lastModifiedBy>
  <cp:revision>4</cp:revision>
  <dcterms:created xsi:type="dcterms:W3CDTF">2024-10-24T16:04:24Z</dcterms:created>
  <dcterms:modified xsi:type="dcterms:W3CDTF">2024-12-08T19:03:31Z</dcterms:modified>
</cp:coreProperties>
</file>